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5143500" cx="9144000"/>
  <p:notesSz cx="6858000" cy="9144000"/>
  <p:embeddedFontLst>
    <p:embeddedFont>
      <p:font typeface="Robo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C70ACB2-6D22-45B2-A21B-90200B842A9F}">
  <a:tblStyle styleId="{8C70ACB2-6D22-45B2-A21B-90200B842A9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Roboto-regular.fntdata"/><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Roboto-italic.fntdata"/><Relationship Id="rId12" Type="http://schemas.openxmlformats.org/officeDocument/2006/relationships/slide" Target="slides/slide6.xml"/><Relationship Id="rId34" Type="http://schemas.openxmlformats.org/officeDocument/2006/relationships/font" Target="fonts/Roboto-bold.fntdata"/><Relationship Id="rId15" Type="http://schemas.openxmlformats.org/officeDocument/2006/relationships/slide" Target="slides/slide9.xml"/><Relationship Id="rId14" Type="http://schemas.openxmlformats.org/officeDocument/2006/relationships/slide" Target="slides/slide8.xml"/><Relationship Id="rId36" Type="http://schemas.openxmlformats.org/officeDocument/2006/relationships/font" Target="fonts/Roboto-bold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554757d0b6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554757d0b6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55ba5ea88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5ba5ea88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554757d0b6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554757d0b6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55ba5ea885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55ba5ea885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55ba5ea885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55ba5ea88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554757d0b6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554757d0b6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554757d0b6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554757d0b6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554757d0b6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554757d0b6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554757d0b6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554757d0b6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55ba5ea885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55ba5ea885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554757d0b6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554757d0b6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554757d0b6_1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554757d0b6_1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55ba5ea885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55ba5ea885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55ba5ea885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5ba5ea885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55ba5ea885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55ba5ea88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50e0148f0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50e0148f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55ba5ea885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55ba5ea885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4194d6f4c4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4194d6f4c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554757d0b6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554757d0b6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554757d0b6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554757d0b6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554757d0b6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554757d0b6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554757d0b6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554757d0b6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55ba5ea88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55ba5ea88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55ba5ea885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5ba5ea885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55ba5ea885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55ba5ea885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hyperlink" Target="https://pmlib.org/makerspace-survey/" TargetMode="External"/><Relationship Id="rId4" Type="http://schemas.openxmlformats.org/officeDocument/2006/relationships/hyperlink" Target="https://airtable.com/shrZqVVldb89gYIi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PML Makerspace Survey</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Updated September 2019</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3D Printing</a:t>
            </a:r>
            <a:endParaRPr/>
          </a:p>
        </p:txBody>
      </p:sp>
      <p:graphicFrame>
        <p:nvGraphicFramePr>
          <p:cNvPr id="143" name="Google Shape;143;p22"/>
          <p:cNvGraphicFramePr/>
          <p:nvPr/>
        </p:nvGraphicFramePr>
        <p:xfrm>
          <a:off x="311700" y="13377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3D printing</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printing</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Printing</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100% 3D printer. Resin and plastic would be cool</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This sounds like a good place for people that enjoy 3d printing to be creative</a:t>
                      </a:r>
                      <a:endParaRPr>
                        <a:solidFill>
                          <a:srgbClr val="111111"/>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3D printing, laser engraving</a:t>
                      </a:r>
                      <a:endParaRPr>
                        <a:solidFill>
                          <a:srgbClr val="111111"/>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3D printing/CNC</a:t>
                      </a:r>
                      <a:endParaRPr>
                        <a:solidFill>
                          <a:srgbClr val="111111"/>
                        </a:solidFill>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3"/>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Recording (A/V)</a:t>
            </a:r>
            <a:endParaRPr/>
          </a:p>
        </p:txBody>
      </p:sp>
      <p:graphicFrame>
        <p:nvGraphicFramePr>
          <p:cNvPr id="149" name="Google Shape;149;p23"/>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becoming a youtuber</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Recording podcasts, recording music, editing audio &amp; video, recording videos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I would like to start a podcast with my friends!</a:t>
                      </a:r>
                      <a:endParaRPr>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Careers/Schoolwork</a:t>
            </a:r>
            <a:endParaRPr/>
          </a:p>
        </p:txBody>
      </p:sp>
      <p:graphicFrame>
        <p:nvGraphicFramePr>
          <p:cNvPr id="155" name="Google Shape;155;p24"/>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Job search. Meet with local mfg companies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Homework</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I would use it for workrooms, for workshops and for program preparation.</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Projects for school</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Marketing for clubs, logos</a:t>
                      </a:r>
                      <a:endParaRPr>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Languages</a:t>
            </a:r>
            <a:endParaRPr/>
          </a:p>
        </p:txBody>
      </p:sp>
      <p:graphicFrame>
        <p:nvGraphicFramePr>
          <p:cNvPr id="161" name="Google Shape;161;p25"/>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Learn a new language...learn the old school teachings of a new language, so that what is learned is applied properly. Hear, write, read, speak, repeat.</a:t>
                      </a:r>
                      <a:endParaRPr>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Music</a:t>
            </a:r>
            <a:endParaRPr/>
          </a:p>
        </p:txBody>
      </p:sp>
      <p:graphicFrame>
        <p:nvGraphicFramePr>
          <p:cNvPr id="167" name="Google Shape;167;p26"/>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musical makerspace activities would be incredible</a:t>
                      </a:r>
                      <a:endParaRPr>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7"/>
          <p:cNvSpPr txBox="1"/>
          <p:nvPr>
            <p:ph type="title"/>
          </p:nvPr>
        </p:nvSpPr>
        <p:spPr>
          <a:xfrm>
            <a:off x="311700" y="232375"/>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kind of tools would you like to see in the Makerspace?</a:t>
            </a:r>
            <a:endParaRPr/>
          </a:p>
        </p:txBody>
      </p:sp>
      <p:pic>
        <p:nvPicPr>
          <p:cNvPr id="173" name="Google Shape;173;p27"/>
          <p:cNvPicPr preferRelativeResize="0"/>
          <p:nvPr/>
        </p:nvPicPr>
        <p:blipFill>
          <a:blip r:embed="rId3">
            <a:alphaModFix/>
          </a:blip>
          <a:stretch>
            <a:fillRect/>
          </a:stretch>
        </p:blipFill>
        <p:spPr>
          <a:xfrm>
            <a:off x="713500" y="1333025"/>
            <a:ext cx="7427301" cy="341452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3D Printer/Accessories</a:t>
            </a:r>
            <a:endParaRPr/>
          </a:p>
        </p:txBody>
      </p:sp>
      <p:graphicFrame>
        <p:nvGraphicFramePr>
          <p:cNvPr id="179" name="Google Shape;179;p28"/>
          <p:cNvGraphicFramePr/>
          <p:nvPr/>
        </p:nvGraphicFramePr>
        <p:xfrm>
          <a:off x="430125" y="1063925"/>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3D printers. </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printer, 3D scanner</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printer &amp; digital tools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printer</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Printers. </a:t>
                      </a:r>
                      <a:r>
                        <a:rPr lang="en">
                          <a:latin typeface="Roboto"/>
                          <a:ea typeface="Roboto"/>
                          <a:cs typeface="Roboto"/>
                          <a:sym typeface="Roboto"/>
                        </a:rPr>
                        <a:t>Printing materials used in the 3-D printer should be eco-friendly and biodegradable.</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3d printer, Laser cutter, CNC machine, laser engraver</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highlight>
                            <a:srgbClr val="FFFFFF"/>
                          </a:highlight>
                          <a:latin typeface="Roboto"/>
                          <a:ea typeface="Roboto"/>
                          <a:cs typeface="Roboto"/>
                          <a:sym typeface="Roboto"/>
                        </a:rPr>
                        <a:t>sand blasting station to create surface finish and small spray paint station to paint the 3d parts and small drill press to add small holes to 3d parts as needed, and Magnifier lamp to see fine detail on the 3d parts and lastly A bin of assorted small screws, nuts and washers to connect 3d parts together also screw driver flat head and Phillips.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highlight>
                            <a:srgbClr val="FFFFFF"/>
                          </a:highlight>
                          <a:latin typeface="Roboto"/>
                          <a:ea typeface="Roboto"/>
                          <a:cs typeface="Roboto"/>
                          <a:sym typeface="Roboto"/>
                        </a:rPr>
                        <a:t>Engraver</a:t>
                      </a:r>
                      <a:endParaRPr>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Cricut Accessories/Supplies</a:t>
            </a:r>
            <a:endParaRPr/>
          </a:p>
        </p:txBody>
      </p:sp>
      <p:graphicFrame>
        <p:nvGraphicFramePr>
          <p:cNvPr id="185" name="Google Shape;185;p29"/>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Cricut.</a:t>
                      </a:r>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cricut cutter</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Accessories for the Cricut machine. </a:t>
                      </a:r>
                      <a:r>
                        <a:rPr lang="en">
                          <a:solidFill>
                            <a:srgbClr val="333333"/>
                          </a:solidFill>
                          <a:highlight>
                            <a:schemeClr val="lt1"/>
                          </a:highlight>
                          <a:latin typeface="Roboto"/>
                          <a:ea typeface="Roboto"/>
                          <a:cs typeface="Roboto"/>
                          <a:sym typeface="Roboto"/>
                        </a:rPr>
                        <a:t>I would like to see Cricut set up in this room. I would also like to see classes added for the Cricut machine and its accessories. </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Cricut. Papers (new, donated, recycled)</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Another Cricut/silhouette.</a:t>
                      </a:r>
                      <a:endParaRPr>
                        <a:solidFill>
                          <a:srgbClr val="333333"/>
                        </a:solidFill>
                        <a:highlight>
                          <a:schemeClr val="lt1"/>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Furniture/Physical Space</a:t>
            </a:r>
            <a:endParaRPr/>
          </a:p>
        </p:txBody>
      </p:sp>
      <p:graphicFrame>
        <p:nvGraphicFramePr>
          <p:cNvPr id="191" name="Google Shape;191;p30"/>
          <p:cNvGraphicFramePr/>
          <p:nvPr/>
        </p:nvGraphicFramePr>
        <p:xfrm>
          <a:off x="311700" y="13451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Desks or tables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larger scale project assembly that’s difficult to do on a regular kitchen table, </a:t>
                      </a:r>
                      <a:r>
                        <a:rPr lang="en">
                          <a:solidFill>
                            <a:srgbClr val="333333"/>
                          </a:solidFill>
                          <a:highlight>
                            <a:schemeClr val="lt1"/>
                          </a:highlight>
                          <a:latin typeface="Roboto"/>
                          <a:ea typeface="Roboto"/>
                          <a:cs typeface="Roboto"/>
                          <a:sym typeface="Roboto"/>
                        </a:rPr>
                        <a:t>large tables and smocks for paper-crafting/scrap-booking, comfortable chairs with good lighting</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Spray painting booth.</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a desk, a comfortable chair</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Would need well ventilated area</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Bean bags, tables</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Unsure -- just space is what we really need. I feel we have outgrown the space in front of the library on the main floor [Fiber artists]</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A place to donate unused tools</a:t>
                      </a:r>
                      <a:endParaRPr>
                        <a:solidFill>
                          <a:srgbClr val="111111"/>
                        </a:solidFill>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Software/Computers &amp; Tablets/Peripherals</a:t>
            </a:r>
            <a:endParaRPr/>
          </a:p>
        </p:txBody>
      </p:sp>
      <p:graphicFrame>
        <p:nvGraphicFramePr>
          <p:cNvPr id="197" name="Google Shape;197;p31"/>
          <p:cNvGraphicFramePr/>
          <p:nvPr/>
        </p:nvGraphicFramePr>
        <p:xfrm>
          <a:off x="311700" y="1678175"/>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t>Video editing software, Photoshop and or other photo editing software, Drawing tablets, Music production / Audio editing software</a:t>
                      </a:r>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self-serve color printers for photo printing etc- pay-as-you-go</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Diseño de páginas web [web page design]</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an ipad and access to main online libraries.</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Tools for people who need help with documents, letters or forms</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Adobe Creative Cloud, atom.io</a:t>
                      </a:r>
                      <a:endParaRPr>
                        <a:solidFill>
                          <a:srgbClr val="333333"/>
                        </a:solidFill>
                        <a:highlight>
                          <a:schemeClr val="lt1"/>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39999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Link to Survey</a:t>
            </a:r>
            <a:endParaRPr sz="3600"/>
          </a:p>
        </p:txBody>
      </p:sp>
      <p:sp>
        <p:nvSpPr>
          <p:cNvPr id="92" name="Google Shape;92;p14"/>
          <p:cNvSpPr txBox="1"/>
          <p:nvPr>
            <p:ph idx="1" type="body"/>
          </p:nvPr>
        </p:nvSpPr>
        <p:spPr>
          <a:xfrm>
            <a:off x="311700" y="1229975"/>
            <a:ext cx="8547000" cy="738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u="sng">
                <a:solidFill>
                  <a:schemeClr val="hlink"/>
                </a:solidFill>
                <a:latin typeface="Arial"/>
                <a:ea typeface="Arial"/>
                <a:cs typeface="Arial"/>
                <a:sym typeface="Arial"/>
                <a:hlinkClick r:id="rId3"/>
              </a:rPr>
              <a:t>https://pmlib.org/makerspace-survey/</a:t>
            </a:r>
            <a:endParaRPr sz="3000"/>
          </a:p>
        </p:txBody>
      </p:sp>
      <p:sp>
        <p:nvSpPr>
          <p:cNvPr id="93" name="Google Shape;93;p14"/>
          <p:cNvSpPr txBox="1"/>
          <p:nvPr>
            <p:ph idx="2" type="body"/>
          </p:nvPr>
        </p:nvSpPr>
        <p:spPr>
          <a:xfrm>
            <a:off x="311700" y="3687025"/>
            <a:ext cx="8547000" cy="95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u="sng">
                <a:solidFill>
                  <a:schemeClr val="hlink"/>
                </a:solidFill>
                <a:hlinkClick r:id="rId4"/>
              </a:rPr>
              <a:t>https://airtable.com/shrZqVVldb89gYIix</a:t>
            </a:r>
            <a:endParaRPr sz="3000"/>
          </a:p>
        </p:txBody>
      </p:sp>
      <p:sp>
        <p:nvSpPr>
          <p:cNvPr id="94" name="Google Shape;94;p14"/>
          <p:cNvSpPr txBox="1"/>
          <p:nvPr>
            <p:ph type="title"/>
          </p:nvPr>
        </p:nvSpPr>
        <p:spPr>
          <a:xfrm>
            <a:off x="311700" y="2595575"/>
            <a:ext cx="39999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Link to Data</a:t>
            </a:r>
            <a:endParaRPr sz="36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2"/>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Tools (woodworking/home)</a:t>
            </a:r>
            <a:endParaRPr/>
          </a:p>
        </p:txBody>
      </p:sp>
      <p:graphicFrame>
        <p:nvGraphicFramePr>
          <p:cNvPr id="203" name="Google Shape;203;p32"/>
          <p:cNvGraphicFramePr/>
          <p:nvPr/>
        </p:nvGraphicFramePr>
        <p:xfrm>
          <a:off x="311700" y="13451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Bench tools</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Hands on work tools for wood work.  (Non-electric) If you aren't able to use non-electric tools you should not be using electric ones. </a:t>
                      </a:r>
                      <a:endParaRPr>
                        <a:solidFill>
                          <a:srgbClr val="333333"/>
                        </a:solidFill>
                        <a:highlight>
                          <a:srgbClr val="FFFFFF"/>
                        </a:highlight>
                        <a:latin typeface="Roboto"/>
                        <a:ea typeface="Roboto"/>
                        <a:cs typeface="Roboto"/>
                        <a:sym typeface="Roboto"/>
                      </a:endParaRPr>
                    </a:p>
                    <a:p>
                      <a:pPr indent="0" lvl="0" marL="0" rtl="0" algn="l">
                        <a:spcBef>
                          <a:spcPts val="0"/>
                        </a:spcBef>
                        <a:spcAft>
                          <a:spcPts val="0"/>
                        </a:spcAft>
                        <a:buNone/>
                      </a:pPr>
                      <a:r>
                        <a:t/>
                      </a:r>
                      <a:endParaRPr>
                        <a:solidFill>
                          <a:srgbClr val="333333"/>
                        </a:solidFill>
                        <a:highlight>
                          <a:srgbClr val="FFFFFF"/>
                        </a:highlight>
                        <a:latin typeface="Roboto"/>
                        <a:ea typeface="Roboto"/>
                        <a:cs typeface="Roboto"/>
                        <a:sym typeface="Roboto"/>
                      </a:endParaRPr>
                    </a:p>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shaving tool, miter box, variety of saws, dovetail cutter, chisel, awl, plane, mallet, square, hammer, mallet, scraper, rasp, clamps, sanding block and papers, squares, brace with bits, utility knife, upholstery hammer, screws, bolts, and a variety of nails.</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Small drill, pliers, scissors etc.</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I think it would be good to have power tools to borrow. I've heard they have this kind of thing in other places.</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Woodworking -- lathes etc.</a:t>
                      </a:r>
                      <a:endParaRPr>
                        <a:solidFill>
                          <a:srgbClr val="333333"/>
                        </a:solidFill>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3"/>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Video/Music Recording Equipment</a:t>
            </a:r>
            <a:endParaRPr/>
          </a:p>
        </p:txBody>
      </p:sp>
      <p:graphicFrame>
        <p:nvGraphicFramePr>
          <p:cNvPr id="209" name="Google Shape;209;p33"/>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digital music</a:t>
                      </a:r>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vlogging cameras, lighting, special effects makeup</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Microphones, Camera, Green Screen</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microphones and headphones would be important to creating the podcast!</a:t>
                      </a:r>
                      <a:endParaRPr>
                        <a:solidFill>
                          <a:srgbClr val="333333"/>
                        </a:solidFill>
                        <a:highlight>
                          <a:schemeClr val="lt1"/>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Crafting Tools/Supplies</a:t>
            </a:r>
            <a:endParaRPr/>
          </a:p>
        </p:txBody>
      </p:sp>
      <p:graphicFrame>
        <p:nvGraphicFramePr>
          <p:cNvPr id="215" name="Google Shape;215;p34"/>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3619500"/>
                <a:gridCol w="4825825"/>
              </a:tblGrid>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A Weaving loom would be nice :)</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Sandpaper, exacto knife, paints, putty, airbrush,</a:t>
                      </a:r>
                      <a:endParaRPr>
                        <a:solidFill>
                          <a:srgbClr val="333333"/>
                        </a:solidFill>
                        <a:highlight>
                          <a:schemeClr val="lt1"/>
                        </a:highlight>
                        <a:latin typeface="Roboto"/>
                        <a:ea typeface="Roboto"/>
                        <a:cs typeface="Roboto"/>
                        <a:sym typeface="Robo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sewing machines, glue guns, how-to </a:t>
                      </a:r>
                      <a:endParaRPr>
                        <a:solidFill>
                          <a:srgbClr val="333333"/>
                        </a:solidFill>
                        <a:highlight>
                          <a:schemeClr val="lt1"/>
                        </a:highlight>
                        <a:latin typeface="Roboto"/>
                        <a:ea typeface="Roboto"/>
                        <a:cs typeface="Roboto"/>
                        <a:sym typeface="Roboto"/>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Marker, paper</a:t>
                      </a:r>
                      <a:endParaRPr>
                        <a:solidFill>
                          <a:srgbClr val="333333"/>
                        </a:solidFill>
                        <a:highlight>
                          <a:schemeClr val="lt1"/>
                        </a:highlight>
                        <a:latin typeface="Roboto"/>
                        <a:ea typeface="Roboto"/>
                        <a:cs typeface="Roboto"/>
                        <a:sym typeface="Robo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Embroidery Machine. Sewing Machines. Sewing Tools. Craft Punches.</a:t>
                      </a:r>
                      <a:endParaRPr>
                        <a:solidFill>
                          <a:srgbClr val="333333"/>
                        </a:solidFill>
                        <a:highlight>
                          <a:schemeClr val="lt1"/>
                        </a:highlight>
                        <a:latin typeface="Roboto"/>
                        <a:ea typeface="Roboto"/>
                        <a:cs typeface="Roboto"/>
                        <a:sym typeface="Roboto"/>
                      </a:endParaRPr>
                    </a:p>
                  </a:txBody>
                  <a:tcPr marT="91425" marB="91425" marR="91425" marL="91425">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Pens, pencils, crayons, markers, ruler, different types of paper </a:t>
                      </a:r>
                      <a:endParaRPr>
                        <a:solidFill>
                          <a:srgbClr val="333333"/>
                        </a:solidFill>
                        <a:highlight>
                          <a:schemeClr val="lt1"/>
                        </a:highlight>
                        <a:latin typeface="Roboto"/>
                        <a:ea typeface="Roboto"/>
                        <a:cs typeface="Roboto"/>
                        <a:sym typeface="Robo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Letters -- tooling leather punches, designs, marble for hammering leather, hammer</a:t>
                      </a:r>
                      <a:endParaRPr>
                        <a:solidFill>
                          <a:srgbClr val="111111"/>
                        </a:solidFill>
                        <a:highlight>
                          <a:srgbClr val="FFFFFF"/>
                        </a:highlight>
                        <a:latin typeface="Roboto"/>
                        <a:ea typeface="Roboto"/>
                        <a:cs typeface="Roboto"/>
                        <a:sym typeface="Robo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sculpting tools and wire</a:t>
                      </a:r>
                      <a:endParaRPr>
                        <a:solidFill>
                          <a:srgbClr val="333333"/>
                        </a:solidFill>
                        <a:highlight>
                          <a:schemeClr val="lt1"/>
                        </a:highlight>
                        <a:latin typeface="Roboto"/>
                        <a:ea typeface="Roboto"/>
                        <a:cs typeface="Roboto"/>
                        <a:sym typeface="Robo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Cricut, cutting mats, rotary cutters, sewing machines</a:t>
                      </a:r>
                      <a:endParaRPr>
                        <a:solidFill>
                          <a:srgbClr val="111111"/>
                        </a:solidFill>
                        <a:highlight>
                          <a:srgbClr val="FFFFFF"/>
                        </a:highlight>
                        <a:latin typeface="Roboto"/>
                        <a:ea typeface="Roboto"/>
                        <a:cs typeface="Roboto"/>
                        <a:sym typeface="Robo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a:t>Hand lettering, screen printing</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graphicFrame>
        <p:nvGraphicFramePr>
          <p:cNvPr id="216" name="Google Shape;216;p34"/>
          <p:cNvGraphicFramePr/>
          <p:nvPr/>
        </p:nvGraphicFramePr>
        <p:xfrm>
          <a:off x="311700" y="3950600"/>
          <a:ext cx="3000000" cy="3000000"/>
        </p:xfrm>
        <a:graphic>
          <a:graphicData uri="http://schemas.openxmlformats.org/drawingml/2006/table">
            <a:tbl>
              <a:tblPr>
                <a:noFill/>
                <a:tableStyleId>{8C70ACB2-6D22-45B2-A21B-90200B842A9F}</a:tableStyleId>
              </a:tblPr>
              <a:tblGrid>
                <a:gridCol w="8445325"/>
              </a:tblGrid>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guides, large paper cutter, large fabric cutter. </a:t>
                      </a:r>
                      <a:endParaRPr>
                        <a:solidFill>
                          <a:srgbClr val="333333"/>
                        </a:solidFill>
                        <a:highlight>
                          <a:schemeClr val="lt1"/>
                        </a:highlight>
                        <a:latin typeface="Roboto"/>
                        <a:ea typeface="Roboto"/>
                        <a:cs typeface="Roboto"/>
                        <a:sym typeface="Roboto"/>
                      </a:endParaRPr>
                    </a:p>
                    <a:p>
                      <a:pPr indent="0" lvl="0" marL="0" rtl="0" algn="l">
                        <a:spcBef>
                          <a:spcPts val="0"/>
                        </a:spcBef>
                        <a:spcAft>
                          <a:spcPts val="0"/>
                        </a:spcAft>
                        <a:buNone/>
                      </a:pPr>
                      <a:r>
                        <a:t/>
                      </a:r>
                      <a:endParaRPr>
                        <a:solidFill>
                          <a:srgbClr val="333333"/>
                        </a:solidFill>
                        <a:highlight>
                          <a:schemeClr val="lt1"/>
                        </a:highlight>
                        <a:latin typeface="Roboto"/>
                        <a:ea typeface="Roboto"/>
                        <a:cs typeface="Roboto"/>
                        <a:sym typeface="Roboto"/>
                      </a:endParaRPr>
                    </a:p>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craft/maker supply cabinets/drawers  to be filled with donated/recycled materials- i.e. supply exchange should be similar to seed exchange</a:t>
                      </a:r>
                      <a:endParaRPr/>
                    </a:p>
                  </a:txBody>
                  <a:tcPr marT="91425" marB="91425" marR="91425" marL="91425"/>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Books/Guides</a:t>
            </a:r>
            <a:endParaRPr/>
          </a:p>
        </p:txBody>
      </p:sp>
      <p:graphicFrame>
        <p:nvGraphicFramePr>
          <p:cNvPr id="222" name="Google Shape;222;p35"/>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A guide for each item.</a:t>
                      </a:r>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collection of project books</a:t>
                      </a:r>
                      <a:endParaRPr>
                        <a:solidFill>
                          <a:srgbClr val="333333"/>
                        </a:solidFill>
                        <a:highlight>
                          <a:schemeClr val="lt1"/>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projects w/steps from library</a:t>
                      </a:r>
                      <a:endParaRPr>
                        <a:solidFill>
                          <a:srgbClr val="333333"/>
                        </a:solidFill>
                        <a:highlight>
                          <a:schemeClr val="lt1"/>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New/Emerging Technology (general)</a:t>
            </a:r>
            <a:endParaRPr/>
          </a:p>
        </p:txBody>
      </p:sp>
      <p:graphicFrame>
        <p:nvGraphicFramePr>
          <p:cNvPr id="228" name="Google Shape;228;p36"/>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High tech</a:t>
                      </a:r>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chemeClr val="lt1"/>
                          </a:highlight>
                          <a:latin typeface="Roboto"/>
                          <a:ea typeface="Roboto"/>
                          <a:cs typeface="Roboto"/>
                          <a:sym typeface="Roboto"/>
                        </a:rPr>
                        <a:t>The most recent gadgets on the market.</a:t>
                      </a:r>
                      <a:endParaRPr>
                        <a:solidFill>
                          <a:srgbClr val="333333"/>
                        </a:solidFill>
                        <a:highlight>
                          <a:schemeClr val="lt1"/>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7"/>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Electronics</a:t>
            </a:r>
            <a:endParaRPr/>
          </a:p>
        </p:txBody>
      </p:sp>
      <p:graphicFrame>
        <p:nvGraphicFramePr>
          <p:cNvPr id="234" name="Google Shape;234;p37"/>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Labs setup to learn practical everyday uses of maker electronics in the arduino-type. LED efficiency lighting for home uses (not just screw in light bulbs).</a:t>
                      </a:r>
                      <a:endParaRPr/>
                    </a:p>
                  </a:txBody>
                  <a:tcPr marT="91425" marB="91425" marR="91425" marL="91425"/>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a:t>
            </a:r>
            <a:r>
              <a:rPr lang="en"/>
              <a:t>Children's STEM toys/projects</a:t>
            </a:r>
            <a:endParaRPr/>
          </a:p>
        </p:txBody>
      </p:sp>
      <p:graphicFrame>
        <p:nvGraphicFramePr>
          <p:cNvPr id="240" name="Google Shape;240;p38"/>
          <p:cNvGraphicFramePr/>
          <p:nvPr/>
        </p:nvGraphicFramePr>
        <p:xfrm>
          <a:off x="311700" y="13599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Wikki Stix, legos, blocks</a:t>
                      </a:r>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Snap circuits, QBA maze, science toys and projects</a:t>
                      </a:r>
                      <a:endParaRPr>
                        <a:solidFill>
                          <a:srgbClr val="111111"/>
                        </a:solidFill>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Would you use a Makerspace in the library?</a:t>
            </a:r>
            <a:endParaRPr/>
          </a:p>
        </p:txBody>
      </p:sp>
      <p:pic>
        <p:nvPicPr>
          <p:cNvPr id="100" name="Google Shape;100;p15"/>
          <p:cNvPicPr preferRelativeResize="0"/>
          <p:nvPr/>
        </p:nvPicPr>
        <p:blipFill>
          <a:blip r:embed="rId3">
            <a:alphaModFix/>
          </a:blip>
          <a:stretch>
            <a:fillRect/>
          </a:stretch>
        </p:blipFill>
        <p:spPr>
          <a:xfrm>
            <a:off x="377425" y="1094150"/>
            <a:ext cx="5883576" cy="3638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would you use it for?</a:t>
            </a:r>
            <a:endParaRPr/>
          </a:p>
        </p:txBody>
      </p:sp>
      <p:pic>
        <p:nvPicPr>
          <p:cNvPr id="106" name="Google Shape;106;p16"/>
          <p:cNvPicPr preferRelativeResize="0"/>
          <p:nvPr/>
        </p:nvPicPr>
        <p:blipFill>
          <a:blip r:embed="rId3">
            <a:alphaModFix/>
          </a:blip>
          <a:stretch>
            <a:fillRect/>
          </a:stretch>
        </p:blipFill>
        <p:spPr>
          <a:xfrm>
            <a:off x="311700" y="943775"/>
            <a:ext cx="5964099" cy="38208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221800" y="14035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Learning/Workshops</a:t>
            </a:r>
            <a:endParaRPr/>
          </a:p>
        </p:txBody>
      </p:sp>
      <p:graphicFrame>
        <p:nvGraphicFramePr>
          <p:cNvPr id="112" name="Google Shape;112;p17"/>
          <p:cNvGraphicFramePr/>
          <p:nvPr/>
        </p:nvGraphicFramePr>
        <p:xfrm>
          <a:off x="311700" y="2251225"/>
          <a:ext cx="3000000" cy="3000000"/>
        </p:xfrm>
        <a:graphic>
          <a:graphicData uri="http://schemas.openxmlformats.org/drawingml/2006/table">
            <a:tbl>
              <a:tblPr>
                <a:noFill/>
                <a:tableStyleId>{8C70ACB2-6D22-45B2-A21B-90200B842A9F}</a:tableStyleId>
              </a:tblPr>
              <a:tblGrid>
                <a:gridCol w="8671050"/>
              </a:tblGrid>
              <a:tr h="235975">
                <a:tc>
                  <a:txBody>
                    <a:bodyPr/>
                    <a:lstStyle/>
                    <a:p>
                      <a:pPr indent="0" lvl="0" marL="0" rtl="0" algn="l">
                        <a:spcBef>
                          <a:spcPts val="0"/>
                        </a:spcBef>
                        <a:spcAft>
                          <a:spcPts val="0"/>
                        </a:spcAft>
                        <a:buNone/>
                      </a:pPr>
                      <a:r>
                        <a:rPr lang="en" sz="1200">
                          <a:latin typeface="Roboto"/>
                          <a:ea typeface="Roboto"/>
                          <a:cs typeface="Roboto"/>
                          <a:sym typeface="Roboto"/>
                        </a:rPr>
                        <a:t>Learn something new, interesting and practical to use in my home.</a:t>
                      </a:r>
                      <a:endParaRPr sz="1200">
                        <a:latin typeface="Roboto"/>
                        <a:ea typeface="Roboto"/>
                        <a:cs typeface="Roboto"/>
                        <a:sym typeface="Roboto"/>
                      </a:endParaRPr>
                    </a:p>
                  </a:txBody>
                  <a:tcPr marT="91425" marB="91425" marR="91425" marL="91425"/>
                </a:tc>
              </a:tr>
              <a:tr h="342500">
                <a:tc>
                  <a:txBody>
                    <a:bodyPr/>
                    <a:lstStyle/>
                    <a:p>
                      <a:pPr indent="0" lvl="0" marL="0" rtl="0" algn="l">
                        <a:spcBef>
                          <a:spcPts val="0"/>
                        </a:spcBef>
                        <a:spcAft>
                          <a:spcPts val="0"/>
                        </a:spcAft>
                        <a:buNone/>
                      </a:pPr>
                      <a:r>
                        <a:rPr lang="en" sz="1200">
                          <a:latin typeface="Roboto"/>
                          <a:ea typeface="Roboto"/>
                          <a:cs typeface="Roboto"/>
                          <a:sym typeface="Roboto"/>
                        </a:rPr>
                        <a:t>Make each learning/doing  session in drop-in format so people don't need to be there from the beginning - and they won't feel awkward showing up.</a:t>
                      </a:r>
                      <a:endParaRPr sz="1200">
                        <a:latin typeface="Roboto"/>
                        <a:ea typeface="Roboto"/>
                        <a:cs typeface="Roboto"/>
                        <a:sym typeface="Roboto"/>
                      </a:endParaRPr>
                    </a:p>
                  </a:txBody>
                  <a:tcPr marT="91425" marB="91425" marR="91425" marL="91425"/>
                </a:tc>
              </a:tr>
              <a:tr h="235975">
                <a:tc>
                  <a:txBody>
                    <a:bodyPr/>
                    <a:lstStyle/>
                    <a:p>
                      <a:pPr indent="0" lvl="0" marL="0" rtl="0" algn="l">
                        <a:spcBef>
                          <a:spcPts val="0"/>
                        </a:spcBef>
                        <a:spcAft>
                          <a:spcPts val="0"/>
                        </a:spcAft>
                        <a:buNone/>
                      </a:pPr>
                      <a:r>
                        <a:rPr lang="en" sz="1200">
                          <a:latin typeface="Roboto"/>
                          <a:ea typeface="Roboto"/>
                          <a:cs typeface="Roboto"/>
                          <a:sym typeface="Roboto"/>
                        </a:rPr>
                        <a:t>Learning how to do things I currently can not do but would like the ability to do. </a:t>
                      </a:r>
                      <a:endParaRPr sz="1200">
                        <a:latin typeface="Roboto"/>
                        <a:ea typeface="Roboto"/>
                        <a:cs typeface="Roboto"/>
                        <a:sym typeface="Roboto"/>
                      </a:endParaRPr>
                    </a:p>
                  </a:txBody>
                  <a:tcPr marT="91425" marB="91425" marR="91425" marL="91425"/>
                </a:tc>
              </a:tr>
              <a:tr h="342500">
                <a:tc>
                  <a:txBody>
                    <a:bodyPr/>
                    <a:lstStyle/>
                    <a:p>
                      <a:pPr indent="0" lvl="0" marL="0" rtl="0" algn="l">
                        <a:spcBef>
                          <a:spcPts val="0"/>
                        </a:spcBef>
                        <a:spcAft>
                          <a:spcPts val="0"/>
                        </a:spcAft>
                        <a:buNone/>
                      </a:pPr>
                      <a:r>
                        <a:rPr lang="en" sz="1200">
                          <a:latin typeface="Roboto"/>
                          <a:ea typeface="Roboto"/>
                          <a:cs typeface="Roboto"/>
                          <a:sym typeface="Roboto"/>
                        </a:rPr>
                        <a:t>I do hope that whatever the library does decide about the makerspace that they will also offer someone to help us learn about the different tools/programs that they will be offering :)</a:t>
                      </a:r>
                      <a:endParaRPr sz="1200">
                        <a:latin typeface="Roboto"/>
                        <a:ea typeface="Roboto"/>
                        <a:cs typeface="Roboto"/>
                        <a:sym typeface="Roboto"/>
                      </a:endParaRPr>
                    </a:p>
                  </a:txBody>
                  <a:tcPr marT="91425" marB="91425" marR="91425" marL="91425"/>
                </a:tc>
              </a:tr>
              <a:tr h="342500">
                <a:tc>
                  <a:txBody>
                    <a:bodyPr/>
                    <a:lstStyle/>
                    <a:p>
                      <a:pPr indent="0" lvl="0" marL="0" rtl="0" algn="l">
                        <a:spcBef>
                          <a:spcPts val="0"/>
                        </a:spcBef>
                        <a:spcAft>
                          <a:spcPts val="0"/>
                        </a:spcAft>
                        <a:buNone/>
                      </a:pPr>
                      <a:r>
                        <a:rPr lang="en" sz="1200">
                          <a:latin typeface="Roboto"/>
                          <a:ea typeface="Roboto"/>
                          <a:cs typeface="Roboto"/>
                          <a:sym typeface="Roboto"/>
                        </a:rPr>
                        <a:t>quality information and service from trained professionals. It depends on what you choose, but the most important thing is to have trained people and resources dedicated to the makerspace service. I would like more library programs.</a:t>
                      </a:r>
                      <a:endParaRPr sz="1200">
                        <a:latin typeface="Roboto"/>
                        <a:ea typeface="Roboto"/>
                        <a:cs typeface="Roboto"/>
                        <a:sym typeface="Roboto"/>
                      </a:endParaRPr>
                    </a:p>
                  </a:txBody>
                  <a:tcPr marT="91425" marB="91425" marR="91425" marL="91425"/>
                </a:tc>
              </a:tr>
              <a:tr h="342500">
                <a:tc>
                  <a:txBody>
                    <a:bodyPr/>
                    <a:lstStyle/>
                    <a:p>
                      <a:pPr indent="0" lvl="0" marL="0" rtl="0" algn="l">
                        <a:spcBef>
                          <a:spcPts val="0"/>
                        </a:spcBef>
                        <a:spcAft>
                          <a:spcPts val="0"/>
                        </a:spcAft>
                        <a:buNone/>
                      </a:pPr>
                      <a:r>
                        <a:rPr lang="en" sz="1200">
                          <a:solidFill>
                            <a:srgbClr val="111111"/>
                          </a:solidFill>
                          <a:highlight>
                            <a:srgbClr val="FFFFFF"/>
                          </a:highlight>
                          <a:latin typeface="Roboto"/>
                          <a:ea typeface="Roboto"/>
                          <a:cs typeface="Roboto"/>
                          <a:sym typeface="Roboto"/>
                        </a:rPr>
                        <a:t>Must have a staff person on duty to help and teach use of tools</a:t>
                      </a:r>
                      <a:endParaRPr sz="1200">
                        <a:latin typeface="Roboto"/>
                        <a:ea typeface="Roboto"/>
                        <a:cs typeface="Roboto"/>
                        <a:sym typeface="Roboto"/>
                      </a:endParaRPr>
                    </a:p>
                  </a:txBody>
                  <a:tcPr marT="91425" marB="91425" marR="91425" marL="91425"/>
                </a:tc>
              </a:tr>
            </a:tbl>
          </a:graphicData>
        </a:graphic>
      </p:graphicFrame>
      <p:graphicFrame>
        <p:nvGraphicFramePr>
          <p:cNvPr id="113" name="Google Shape;113;p17"/>
          <p:cNvGraphicFramePr/>
          <p:nvPr/>
        </p:nvGraphicFramePr>
        <p:xfrm>
          <a:off x="346075" y="957875"/>
          <a:ext cx="3000000" cy="3000000"/>
        </p:xfrm>
        <a:graphic>
          <a:graphicData uri="http://schemas.openxmlformats.org/drawingml/2006/table">
            <a:tbl>
              <a:tblPr>
                <a:noFill/>
                <a:tableStyleId>{8C70ACB2-6D22-45B2-A21B-90200B842A9F}</a:tableStyleId>
              </a:tblPr>
              <a:tblGrid>
                <a:gridCol w="4301150"/>
                <a:gridCol w="4301150"/>
              </a:tblGrid>
              <a:tr h="391250">
                <a:tc>
                  <a:txBody>
                    <a:bodyPr/>
                    <a:lstStyle/>
                    <a:p>
                      <a:pPr indent="0" lvl="0" marL="0" rtl="0" algn="l">
                        <a:spcBef>
                          <a:spcPts val="0"/>
                        </a:spcBef>
                        <a:spcAft>
                          <a:spcPts val="0"/>
                        </a:spcAft>
                        <a:buNone/>
                      </a:pPr>
                      <a:r>
                        <a:rPr lang="en" sz="1200">
                          <a:latin typeface="Roboto"/>
                          <a:ea typeface="Roboto"/>
                          <a:cs typeface="Roboto"/>
                          <a:sym typeface="Roboto"/>
                        </a:rPr>
                        <a:t>Learning.</a:t>
                      </a:r>
                      <a:endParaRPr/>
                    </a:p>
                  </a:txBody>
                  <a:tcPr marT="91425" marB="91425" marR="91425" marL="91425"/>
                </a:tc>
                <a:tc>
                  <a:txBody>
                    <a:bodyPr/>
                    <a:lstStyle/>
                    <a:p>
                      <a:pPr indent="0" lvl="0" marL="0" rtl="0" algn="l">
                        <a:spcBef>
                          <a:spcPts val="0"/>
                        </a:spcBef>
                        <a:spcAft>
                          <a:spcPts val="0"/>
                        </a:spcAft>
                        <a:buNone/>
                      </a:pPr>
                      <a:r>
                        <a:rPr lang="en" sz="1200">
                          <a:latin typeface="Roboto"/>
                          <a:ea typeface="Roboto"/>
                          <a:cs typeface="Roboto"/>
                          <a:sym typeface="Roboto"/>
                        </a:rPr>
                        <a:t>To learn new things/techniques</a:t>
                      </a:r>
                      <a:endParaRPr/>
                    </a:p>
                  </a:txBody>
                  <a:tcPr marT="91425" marB="91425" marR="91425" marL="91425"/>
                </a:tc>
              </a:tr>
              <a:tr h="391250">
                <a:tc>
                  <a:txBody>
                    <a:bodyPr/>
                    <a:lstStyle/>
                    <a:p>
                      <a:pPr indent="0" lvl="0" marL="0" rtl="0" algn="l">
                        <a:spcBef>
                          <a:spcPts val="0"/>
                        </a:spcBef>
                        <a:spcAft>
                          <a:spcPts val="0"/>
                        </a:spcAft>
                        <a:buNone/>
                      </a:pPr>
                      <a:r>
                        <a:rPr lang="en" sz="1200">
                          <a:latin typeface="Roboto"/>
                          <a:ea typeface="Roboto"/>
                          <a:cs typeface="Roboto"/>
                          <a:sym typeface="Roboto"/>
                        </a:rPr>
                        <a:t>Interactive workshops and seminars.</a:t>
                      </a:r>
                      <a:endParaRPr/>
                    </a:p>
                  </a:txBody>
                  <a:tcPr marT="91425" marB="91425" marR="91425" marL="91425"/>
                </a:tc>
                <a:tc>
                  <a:txBody>
                    <a:bodyPr/>
                    <a:lstStyle/>
                    <a:p>
                      <a:pPr indent="0" lvl="0" marL="0" rtl="0" algn="l">
                        <a:spcBef>
                          <a:spcPts val="0"/>
                        </a:spcBef>
                        <a:spcAft>
                          <a:spcPts val="0"/>
                        </a:spcAft>
                        <a:buNone/>
                      </a:pPr>
                      <a:r>
                        <a:rPr lang="en" sz="1200">
                          <a:latin typeface="Roboto"/>
                          <a:ea typeface="Roboto"/>
                          <a:cs typeface="Roboto"/>
                          <a:sym typeface="Roboto"/>
                        </a:rPr>
                        <a:t>To learn more and build</a:t>
                      </a:r>
                      <a:endParaRPr sz="1200">
                        <a:latin typeface="Roboto"/>
                        <a:ea typeface="Roboto"/>
                        <a:cs typeface="Roboto"/>
                        <a:sym typeface="Roboto"/>
                      </a:endParaRPr>
                    </a:p>
                  </a:txBody>
                  <a:tcPr marT="91425" marB="91425" marR="91425" marL="91425"/>
                </a:tc>
              </a:tr>
              <a:tr h="391250">
                <a:tc>
                  <a:txBody>
                    <a:bodyPr/>
                    <a:lstStyle/>
                    <a:p>
                      <a:pPr indent="0" lvl="0" marL="0" rtl="0" algn="l">
                        <a:spcBef>
                          <a:spcPts val="0"/>
                        </a:spcBef>
                        <a:spcAft>
                          <a:spcPts val="0"/>
                        </a:spcAft>
                        <a:buNone/>
                      </a:pPr>
                      <a:r>
                        <a:rPr lang="en" sz="1200">
                          <a:latin typeface="Roboto"/>
                          <a:ea typeface="Roboto"/>
                          <a:cs typeface="Roboto"/>
                          <a:sym typeface="Roboto"/>
                        </a:rPr>
                        <a:t>For learning and fun</a:t>
                      </a:r>
                      <a:endParaRPr sz="1200">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latin typeface="Roboto"/>
                          <a:ea typeface="Roboto"/>
                          <a:cs typeface="Roboto"/>
                          <a:sym typeface="Roboto"/>
                        </a:rPr>
                        <a:t>Maybe instructors sometimes</a:t>
                      </a:r>
                      <a:endParaRPr sz="1200">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Art/Crafts</a:t>
            </a:r>
            <a:endParaRPr/>
          </a:p>
        </p:txBody>
      </p:sp>
      <p:graphicFrame>
        <p:nvGraphicFramePr>
          <p:cNvPr id="119" name="Google Shape;119;p18"/>
          <p:cNvGraphicFramePr/>
          <p:nvPr/>
        </p:nvGraphicFramePr>
        <p:xfrm>
          <a:off x="531425" y="1182775"/>
          <a:ext cx="3000000" cy="3000000"/>
        </p:xfrm>
        <a:graphic>
          <a:graphicData uri="http://schemas.openxmlformats.org/drawingml/2006/table">
            <a:tbl>
              <a:tblPr>
                <a:noFill/>
                <a:tableStyleId>{8C70ACB2-6D22-45B2-A21B-90200B842A9F}</a:tableStyleId>
              </a:tblPr>
              <a:tblGrid>
                <a:gridCol w="3778625"/>
                <a:gridCol w="3778625"/>
              </a:tblGrid>
              <a:tr h="347875">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Painting, drawing, calligraphy.</a:t>
                      </a:r>
                      <a:endParaRPr sz="1200">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111111"/>
                          </a:solidFill>
                          <a:highlight>
                            <a:schemeClr val="lt1"/>
                          </a:highlight>
                          <a:latin typeface="Roboto"/>
                          <a:ea typeface="Roboto"/>
                          <a:cs typeface="Roboto"/>
                          <a:sym typeface="Roboto"/>
                        </a:rPr>
                        <a:t>I would use it for space to create. Photography, large format printing on different types of surfaces</a:t>
                      </a:r>
                      <a:endParaRPr sz="1200">
                        <a:solidFill>
                          <a:srgbClr val="333333"/>
                        </a:solidFill>
                        <a:highlight>
                          <a:srgbClr val="FFFFFF"/>
                        </a:highlight>
                        <a:latin typeface="Roboto"/>
                        <a:ea typeface="Roboto"/>
                        <a:cs typeface="Roboto"/>
                        <a:sym typeface="Roboto"/>
                      </a:endParaRPr>
                    </a:p>
                  </a:txBody>
                  <a:tcPr marT="91425" marB="91425" marR="91425" marL="91425"/>
                </a:tc>
              </a:tr>
              <a:tr h="712500">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My wife and I collect sea glass. It would be fun to make something with it, wind chimes, jewelry etc.</a:t>
                      </a:r>
                      <a:endParaRPr sz="1200">
                        <a:solidFill>
                          <a:srgbClr val="333333"/>
                        </a:solidFill>
                        <a:highlight>
                          <a:srgbClr val="FFFFFF"/>
                        </a:highlight>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111111"/>
                          </a:solidFill>
                          <a:highlight>
                            <a:srgbClr val="FFFFFF"/>
                          </a:highlight>
                          <a:latin typeface="Roboto"/>
                          <a:ea typeface="Roboto"/>
                          <a:cs typeface="Roboto"/>
                          <a:sym typeface="Roboto"/>
                        </a:rPr>
                        <a:t>Leathercraft (keychains, wrist bands, wallets)</a:t>
                      </a:r>
                      <a:endParaRPr sz="1200">
                        <a:solidFill>
                          <a:srgbClr val="333333"/>
                        </a:solidFill>
                        <a:highlight>
                          <a:srgbClr val="FFFFFF"/>
                        </a:highlight>
                        <a:latin typeface="Roboto"/>
                        <a:ea typeface="Roboto"/>
                        <a:cs typeface="Roboto"/>
                        <a:sym typeface="Roboto"/>
                      </a:endParaRPr>
                    </a:p>
                  </a:txBody>
                  <a:tcPr marT="91425" marB="91425" marR="91425" marL="91425"/>
                </a:tc>
              </a:tr>
              <a:tr h="347875">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fiber</a:t>
                      </a:r>
                      <a:endParaRPr sz="1200">
                        <a:solidFill>
                          <a:srgbClr val="333333"/>
                        </a:solidFill>
                        <a:highlight>
                          <a:srgbClr val="FFFFFF"/>
                        </a:highlight>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111111"/>
                          </a:solidFill>
                          <a:highlight>
                            <a:srgbClr val="FFFFFF"/>
                          </a:highlight>
                          <a:latin typeface="Roboto"/>
                          <a:ea typeface="Roboto"/>
                          <a:cs typeface="Roboto"/>
                          <a:sym typeface="Roboto"/>
                        </a:rPr>
                        <a:t>Sewing, knit/crochet, card making, wreaths</a:t>
                      </a:r>
                      <a:endParaRPr sz="1200">
                        <a:solidFill>
                          <a:srgbClr val="333333"/>
                        </a:solidFill>
                        <a:highlight>
                          <a:srgbClr val="FFFFFF"/>
                        </a:highlight>
                        <a:latin typeface="Roboto"/>
                        <a:ea typeface="Roboto"/>
                        <a:cs typeface="Roboto"/>
                        <a:sym typeface="Roboto"/>
                      </a:endParaRPr>
                    </a:p>
                  </a:txBody>
                  <a:tcPr marT="91425" marB="91425" marR="91425" marL="91425"/>
                </a:tc>
              </a:tr>
              <a:tr h="347875">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Paper crafts, Painting</a:t>
                      </a:r>
                      <a:endParaRPr sz="1200">
                        <a:solidFill>
                          <a:srgbClr val="333333"/>
                        </a:solidFill>
                        <a:highlight>
                          <a:srgbClr val="FFFFFF"/>
                        </a:highlight>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111111"/>
                          </a:solidFill>
                          <a:highlight>
                            <a:srgbClr val="FFFFFF"/>
                          </a:highlight>
                          <a:latin typeface="Roboto"/>
                          <a:ea typeface="Roboto"/>
                          <a:cs typeface="Roboto"/>
                          <a:sym typeface="Roboto"/>
                        </a:rPr>
                        <a:t>Sculpting and paper clay I sculpt, doll faces and bodies, dogs. However you can sculpt anything with paper clay! Jewelry</a:t>
                      </a:r>
                      <a:endParaRPr sz="1200">
                        <a:solidFill>
                          <a:srgbClr val="333333"/>
                        </a:solidFill>
                        <a:highlight>
                          <a:srgbClr val="FFFFFF"/>
                        </a:highlight>
                        <a:latin typeface="Roboto"/>
                        <a:ea typeface="Roboto"/>
                        <a:cs typeface="Roboto"/>
                        <a:sym typeface="Roboto"/>
                      </a:endParaRPr>
                    </a:p>
                  </a:txBody>
                  <a:tcPr marT="91425" marB="91425" marR="91425" marL="91425"/>
                </a:tc>
              </a:tr>
              <a:tr h="347875">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learning how to quilt, knit, crochet, etc.</a:t>
                      </a:r>
                      <a:endParaRPr sz="1200">
                        <a:solidFill>
                          <a:srgbClr val="333333"/>
                        </a:solidFill>
                        <a:highlight>
                          <a:srgbClr val="FFFFFF"/>
                        </a:highlight>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333333"/>
                          </a:solidFill>
                          <a:highlight>
                            <a:schemeClr val="lt1"/>
                          </a:highlight>
                          <a:latin typeface="Roboto"/>
                          <a:ea typeface="Roboto"/>
                          <a:cs typeface="Roboto"/>
                          <a:sym typeface="Roboto"/>
                        </a:rPr>
                        <a:t>Scale modeling</a:t>
                      </a:r>
                      <a:endParaRPr sz="1200">
                        <a:solidFill>
                          <a:srgbClr val="333333"/>
                        </a:solidFill>
                        <a:highlight>
                          <a:srgbClr val="FFFFFF"/>
                        </a:highlight>
                        <a:latin typeface="Roboto"/>
                        <a:ea typeface="Roboto"/>
                        <a:cs typeface="Roboto"/>
                        <a:sym typeface="Roboto"/>
                      </a:endParaRPr>
                    </a:p>
                  </a:txBody>
                  <a:tcPr marT="91425" marB="91425" marR="91425" marL="91425"/>
                </a:tc>
              </a:tr>
              <a:tr h="347875">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Crafting</a:t>
                      </a:r>
                      <a:endParaRPr sz="1200">
                        <a:solidFill>
                          <a:srgbClr val="333333"/>
                        </a:solidFill>
                        <a:highlight>
                          <a:srgbClr val="FFFFFF"/>
                        </a:highlight>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To crochet or make keychains</a:t>
                      </a:r>
                      <a:endParaRPr sz="1200">
                        <a:solidFill>
                          <a:srgbClr val="333333"/>
                        </a:solidFill>
                        <a:highlight>
                          <a:srgbClr val="FFFFFF"/>
                        </a:highlight>
                        <a:latin typeface="Roboto"/>
                        <a:ea typeface="Roboto"/>
                        <a:cs typeface="Roboto"/>
                        <a:sym typeface="Roboto"/>
                      </a:endParaRPr>
                    </a:p>
                  </a:txBody>
                  <a:tcPr marT="91425" marB="91425" marR="91425" marL="91425"/>
                </a:tc>
              </a:tr>
              <a:tr h="347875">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Jewelry</a:t>
                      </a:r>
                      <a:endParaRPr sz="1200">
                        <a:solidFill>
                          <a:srgbClr val="333333"/>
                        </a:solidFill>
                        <a:highlight>
                          <a:srgbClr val="FFFFFF"/>
                        </a:highlight>
                        <a:latin typeface="Roboto"/>
                        <a:ea typeface="Roboto"/>
                        <a:cs typeface="Roboto"/>
                        <a:sym typeface="Roboto"/>
                      </a:endParaRPr>
                    </a:p>
                  </a:txBody>
                  <a:tcPr marT="91425" marB="91425" marR="91425" marL="91425"/>
                </a:tc>
                <a:tc>
                  <a:txBody>
                    <a:bodyPr/>
                    <a:lstStyle/>
                    <a:p>
                      <a:pPr indent="0" lvl="0" marL="0" rtl="0" algn="l">
                        <a:spcBef>
                          <a:spcPts val="0"/>
                        </a:spcBef>
                        <a:spcAft>
                          <a:spcPts val="0"/>
                        </a:spcAft>
                        <a:buNone/>
                      </a:pPr>
                      <a:r>
                        <a:rPr lang="en" sz="1200">
                          <a:solidFill>
                            <a:srgbClr val="333333"/>
                          </a:solidFill>
                          <a:highlight>
                            <a:srgbClr val="FFFFFF"/>
                          </a:highlight>
                          <a:latin typeface="Roboto"/>
                          <a:ea typeface="Roboto"/>
                          <a:cs typeface="Roboto"/>
                          <a:sym typeface="Roboto"/>
                        </a:rPr>
                        <a:t>To make craft projects</a:t>
                      </a:r>
                      <a:endParaRPr sz="1200">
                        <a:solidFill>
                          <a:srgbClr val="333333"/>
                        </a:solidFill>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Repair/Construction/Utilitarian Items</a:t>
            </a:r>
            <a:endParaRPr/>
          </a:p>
        </p:txBody>
      </p:sp>
      <p:graphicFrame>
        <p:nvGraphicFramePr>
          <p:cNvPr id="125" name="Google Shape;125;p19"/>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Construction with tools.  A volunteer retired builder to give lessons on large scale wood construction or a retired furniture repair person explaining how to fix damaged furniture.</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life hacks; utilitarian crafting</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car/small appliance/computer repair</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A place to spray paint furniture would be great.  I'd spray paint my wicker furniture. I could also imagine the repair classes to be held at the library. I would like to learn to build furniture.</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Making parts for home use, educational items for children</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Design and print small parts that you can't get from any place</a:t>
                      </a:r>
                      <a:endParaRPr>
                        <a:solidFill>
                          <a:srgbClr val="333333"/>
                        </a:solidFill>
                        <a:highlight>
                          <a:srgbClr val="FFFFFF"/>
                        </a:highlight>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333333"/>
                          </a:solidFill>
                          <a:highlight>
                            <a:srgbClr val="FFFFFF"/>
                          </a:highlight>
                          <a:latin typeface="Roboto"/>
                          <a:ea typeface="Roboto"/>
                          <a:cs typeface="Roboto"/>
                          <a:sym typeface="Roboto"/>
                        </a:rPr>
                        <a:t>Woodworking, home repair stuff?</a:t>
                      </a:r>
                      <a:endParaRPr>
                        <a:solidFill>
                          <a:srgbClr val="333333"/>
                        </a:solidFill>
                        <a:highlight>
                          <a:srgbClr val="FFFFFF"/>
                        </a:highlight>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Collaboration/Group Activities</a:t>
            </a:r>
            <a:endParaRPr/>
          </a:p>
        </p:txBody>
      </p:sp>
      <p:graphicFrame>
        <p:nvGraphicFramePr>
          <p:cNvPr id="131" name="Google Shape;131;p20"/>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I liked the idea that kids were playing board games with others who spoke different languages so they could learn words and phrases in a real setting. I would like to do that with other adults. </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STEAM activities and workshops for parents and children to attend together.</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Collaborative Projects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group activities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I would continue to use it to meet with fellow fiber artists to increase my knowledge of knitting and crocheting</a:t>
                      </a:r>
                      <a:endParaRPr>
                        <a:latin typeface="Roboto"/>
                        <a:ea typeface="Roboto"/>
                        <a:cs typeface="Roboto"/>
                        <a:sym typeface="Roboto"/>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Responses: Computer/Software Use</a:t>
            </a:r>
            <a:endParaRPr/>
          </a:p>
        </p:txBody>
      </p:sp>
      <p:graphicFrame>
        <p:nvGraphicFramePr>
          <p:cNvPr id="137" name="Google Shape;137;p21"/>
          <p:cNvGraphicFramePr/>
          <p:nvPr/>
        </p:nvGraphicFramePr>
        <p:xfrm>
          <a:off x="311700" y="1352550"/>
          <a:ext cx="3000000" cy="3000000"/>
        </p:xfrm>
        <a:graphic>
          <a:graphicData uri="http://schemas.openxmlformats.org/drawingml/2006/table">
            <a:tbl>
              <a:tblPr>
                <a:noFill/>
                <a:tableStyleId>{8C70ACB2-6D22-45B2-A21B-90200B842A9F}</a:tableStyleId>
              </a:tblPr>
              <a:tblGrid>
                <a:gridCol w="7239000"/>
              </a:tblGrid>
              <a:tr h="381000">
                <a:tc>
                  <a:txBody>
                    <a:bodyPr/>
                    <a:lstStyle/>
                    <a:p>
                      <a:pPr indent="0" lvl="0" marL="0" rtl="0" algn="l">
                        <a:spcBef>
                          <a:spcPts val="0"/>
                        </a:spcBef>
                        <a:spcAft>
                          <a:spcPts val="0"/>
                        </a:spcAft>
                        <a:buNone/>
                      </a:pPr>
                      <a:r>
                        <a:rPr lang="en">
                          <a:latin typeface="Roboto"/>
                          <a:ea typeface="Roboto"/>
                          <a:cs typeface="Roboto"/>
                          <a:sym typeface="Roboto"/>
                        </a:rPr>
                        <a:t>computer program usage</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creating or editing pictures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Aprender hacer páginas webs [learn to make web pages]</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latin typeface="Roboto"/>
                          <a:ea typeface="Roboto"/>
                          <a:cs typeface="Roboto"/>
                          <a:sym typeface="Roboto"/>
                        </a:rPr>
                        <a:t>Coding</a:t>
                      </a:r>
                      <a:endParaRPr>
                        <a:latin typeface="Roboto"/>
                        <a:ea typeface="Roboto"/>
                        <a:cs typeface="Roboto"/>
                        <a:sym typeface="Roboto"/>
                      </a:endParaRPr>
                    </a:p>
                  </a:txBody>
                  <a:tcPr marT="91425" marB="91425" marR="91425" marL="91425"/>
                </a:tc>
              </a:tr>
              <a:tr h="381000">
                <a:tc>
                  <a:txBody>
                    <a:bodyPr/>
                    <a:lstStyle/>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Video editing</a:t>
                      </a:r>
                      <a:endParaRPr>
                        <a:solidFill>
                          <a:srgbClr val="111111"/>
                        </a:solidFill>
                        <a:highlight>
                          <a:srgbClr val="FFFFFF"/>
                        </a:highlight>
                        <a:latin typeface="Roboto"/>
                        <a:ea typeface="Roboto"/>
                        <a:cs typeface="Roboto"/>
                        <a:sym typeface="Roboto"/>
                      </a:endParaRPr>
                    </a:p>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photo editing</a:t>
                      </a:r>
                      <a:endParaRPr>
                        <a:solidFill>
                          <a:srgbClr val="111111"/>
                        </a:solidFill>
                        <a:highlight>
                          <a:srgbClr val="FFFFFF"/>
                        </a:highlight>
                        <a:latin typeface="Roboto"/>
                        <a:ea typeface="Roboto"/>
                        <a:cs typeface="Roboto"/>
                        <a:sym typeface="Roboto"/>
                      </a:endParaRPr>
                    </a:p>
                    <a:p>
                      <a:pPr indent="0" lvl="0" marL="0" rtl="0" algn="l">
                        <a:spcBef>
                          <a:spcPts val="0"/>
                        </a:spcBef>
                        <a:spcAft>
                          <a:spcPts val="0"/>
                        </a:spcAft>
                        <a:buNone/>
                      </a:pPr>
                      <a:r>
                        <a:rPr lang="en">
                          <a:solidFill>
                            <a:srgbClr val="111111"/>
                          </a:solidFill>
                          <a:highlight>
                            <a:srgbClr val="FFFFFF"/>
                          </a:highlight>
                          <a:latin typeface="Roboto"/>
                          <a:ea typeface="Roboto"/>
                          <a:cs typeface="Roboto"/>
                          <a:sym typeface="Roboto"/>
                        </a:rPr>
                        <a:t>web development</a:t>
                      </a:r>
                      <a:endParaRPr>
                        <a:latin typeface="Roboto"/>
                        <a:ea typeface="Roboto"/>
                        <a:cs typeface="Roboto"/>
                        <a:sym typeface="Roboto"/>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